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Nunito"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300" y="8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230f8c2e326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230f8c2e326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230f8c2e326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230f8c2e326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30f8c2e326_0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230f8c2e326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32effd1a5f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32effd1a5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30bc6c38af_0_2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230bc6c38af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30bc6c38af_0_4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30bc6c38af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32f65cf38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232f65cf38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30f8c2e326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230f8c2e32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30bc6c38af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30bc6c38af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30f8c2e326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30f8c2e32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30f8c2e326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30f8c2e32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30bc6c38af_0_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30bc6c38af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30bc6c38af_0_4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30bc6c38af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30bc6c38af_0_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30bc6c38af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30f8c2e326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30f8c2e326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230f8c2e326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230f8c2e326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SzPts val="1300"/>
              <a:buChar char="●"/>
              <a:defRPr/>
            </a:lvl1pPr>
            <a:lvl2pPr marL="914400" lvl="1" indent="-298450" algn="ctr">
              <a:spcBef>
                <a:spcPts val="0"/>
              </a:spcBef>
              <a:spcAft>
                <a:spcPts val="0"/>
              </a:spcAft>
              <a:buSzPts val="1100"/>
              <a:buChar char="○"/>
              <a:defRPr/>
            </a:lvl2pPr>
            <a:lvl3pPr marL="1371600" lvl="2" indent="-298450" algn="ctr">
              <a:spcBef>
                <a:spcPts val="0"/>
              </a:spcBef>
              <a:spcAft>
                <a:spcPts val="0"/>
              </a:spcAft>
              <a:buSzPts val="1100"/>
              <a:buChar char="■"/>
              <a:defRPr/>
            </a:lvl3pPr>
            <a:lvl4pPr marL="1828800" lvl="3" indent="-298450" algn="ctr">
              <a:spcBef>
                <a:spcPts val="0"/>
              </a:spcBef>
              <a:spcAft>
                <a:spcPts val="0"/>
              </a:spcAft>
              <a:buSzPts val="1100"/>
              <a:buChar char="●"/>
              <a:defRPr/>
            </a:lvl4pPr>
            <a:lvl5pPr marL="2286000" lvl="4" indent="-298450" algn="ctr">
              <a:spcBef>
                <a:spcPts val="0"/>
              </a:spcBef>
              <a:spcAft>
                <a:spcPts val="0"/>
              </a:spcAft>
              <a:buSzPts val="1100"/>
              <a:buChar char="○"/>
              <a:defRPr/>
            </a:lvl5pPr>
            <a:lvl6pPr marL="2743200" lvl="5" indent="-298450" algn="ctr">
              <a:spcBef>
                <a:spcPts val="0"/>
              </a:spcBef>
              <a:spcAft>
                <a:spcPts val="0"/>
              </a:spcAft>
              <a:buSzPts val="1100"/>
              <a:buChar char="■"/>
              <a:defRPr/>
            </a:lvl6pPr>
            <a:lvl7pPr marL="3200400" lvl="6" indent="-298450" algn="ctr">
              <a:spcBef>
                <a:spcPts val="0"/>
              </a:spcBef>
              <a:spcAft>
                <a:spcPts val="0"/>
              </a:spcAft>
              <a:buSzPts val="1100"/>
              <a:buChar char="●"/>
              <a:defRPr/>
            </a:lvl7pPr>
            <a:lvl8pPr marL="3657600" lvl="7" indent="-298450" algn="ctr">
              <a:spcBef>
                <a:spcPts val="0"/>
              </a:spcBef>
              <a:spcAft>
                <a:spcPts val="0"/>
              </a:spcAft>
              <a:buSzPts val="1100"/>
              <a:buChar char="○"/>
              <a:defRPr/>
            </a:lvl8pPr>
            <a:lvl9pPr marL="4114800" lvl="8" indent="-298450" algn="ctr">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864228" y="209550"/>
            <a:ext cx="5361300" cy="268560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400" b="1" dirty="0" err="1"/>
              <a:t>HeartsEase</a:t>
            </a:r>
            <a:r>
              <a:rPr lang="en-GB" sz="4400" b="1" dirty="0"/>
              <a:t> - A Mental Health Expert</a:t>
            </a:r>
            <a:endParaRPr sz="4400" b="1" dirty="0"/>
          </a:p>
        </p:txBody>
      </p:sp>
      <p:sp>
        <p:nvSpPr>
          <p:cNvPr id="129" name="Google Shape;129;p13"/>
          <p:cNvSpPr txBox="1">
            <a:spLocks noGrp="1"/>
          </p:cNvSpPr>
          <p:nvPr>
            <p:ph type="subTitle" idx="1"/>
          </p:nvPr>
        </p:nvSpPr>
        <p:spPr>
          <a:xfrm>
            <a:off x="1780525" y="3025025"/>
            <a:ext cx="5528700" cy="13809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t>Team Mentor - Dr. Shveta Mahajan</a:t>
            </a:r>
            <a:endParaRPr/>
          </a:p>
          <a:p>
            <a:pPr marL="0" lvl="0" indent="0" algn="l" rtl="0">
              <a:spcBef>
                <a:spcPts val="0"/>
              </a:spcBef>
              <a:spcAft>
                <a:spcPts val="0"/>
              </a:spcAft>
              <a:buNone/>
            </a:pPr>
            <a:r>
              <a:rPr lang="en-GB"/>
              <a:t>Team Members :-</a:t>
            </a:r>
            <a:endParaRPr/>
          </a:p>
          <a:p>
            <a:pPr marL="0" lvl="0" indent="0" algn="l" rtl="0">
              <a:spcBef>
                <a:spcPts val="0"/>
              </a:spcBef>
              <a:spcAft>
                <a:spcPts val="0"/>
              </a:spcAft>
              <a:buNone/>
            </a:pPr>
            <a:r>
              <a:rPr lang="en-GB"/>
              <a:t>                Priyanshi - 20103112</a:t>
            </a:r>
            <a:endParaRPr/>
          </a:p>
          <a:p>
            <a:pPr marL="0" lvl="0" indent="0" algn="l" rtl="0">
              <a:spcBef>
                <a:spcPts val="0"/>
              </a:spcBef>
              <a:spcAft>
                <a:spcPts val="0"/>
              </a:spcAft>
              <a:buNone/>
            </a:pPr>
            <a:r>
              <a:rPr lang="en-GB"/>
              <a:t>                Ranjan Kumar - 20103120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2"/>
          <p:cNvSpPr txBox="1">
            <a:spLocks noGrp="1"/>
          </p:cNvSpPr>
          <p:nvPr>
            <p:ph type="body" idx="1"/>
          </p:nvPr>
        </p:nvSpPr>
        <p:spPr>
          <a:xfrm>
            <a:off x="377750" y="397900"/>
            <a:ext cx="8416500" cy="4401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a:t>4.  Chat Messaging: For clear communication, users will have a text messaging chat, where they can drop a message to a      therapist. </a:t>
            </a:r>
            <a:endParaRPr/>
          </a:p>
        </p:txBody>
      </p:sp>
      <p:pic>
        <p:nvPicPr>
          <p:cNvPr id="186" name="Google Shape;186;p22"/>
          <p:cNvPicPr preferRelativeResize="0"/>
          <p:nvPr/>
        </p:nvPicPr>
        <p:blipFill>
          <a:blip r:embed="rId3">
            <a:alphaModFix/>
          </a:blip>
          <a:stretch>
            <a:fillRect/>
          </a:stretch>
        </p:blipFill>
        <p:spPr>
          <a:xfrm>
            <a:off x="1988375" y="897175"/>
            <a:ext cx="5287675" cy="3663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3"/>
          <p:cNvSpPr txBox="1">
            <a:spLocks noGrp="1"/>
          </p:cNvSpPr>
          <p:nvPr>
            <p:ph type="body" idx="1"/>
          </p:nvPr>
        </p:nvSpPr>
        <p:spPr>
          <a:xfrm>
            <a:off x="200825" y="184300"/>
            <a:ext cx="8480700" cy="44649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a:t>5.  Reminder for Plans: This app will track the plan according to subscribers by users and remind them if a plan is going to expire, renewal or days. Also daily diary entry feature is provided to the users to keep a track of their progress.  </a:t>
            </a:r>
            <a:endParaRPr/>
          </a:p>
        </p:txBody>
      </p:sp>
      <p:pic>
        <p:nvPicPr>
          <p:cNvPr id="192" name="Google Shape;192;p23"/>
          <p:cNvPicPr preferRelativeResize="0"/>
          <p:nvPr/>
        </p:nvPicPr>
        <p:blipFill>
          <a:blip r:embed="rId3">
            <a:alphaModFix/>
          </a:blip>
          <a:stretch>
            <a:fillRect/>
          </a:stretch>
        </p:blipFill>
        <p:spPr>
          <a:xfrm>
            <a:off x="400250" y="863000"/>
            <a:ext cx="8343500" cy="921950"/>
          </a:xfrm>
          <a:prstGeom prst="rect">
            <a:avLst/>
          </a:prstGeom>
          <a:noFill/>
          <a:ln>
            <a:noFill/>
          </a:ln>
        </p:spPr>
      </p:pic>
      <p:pic>
        <p:nvPicPr>
          <p:cNvPr id="193" name="Google Shape;193;p23"/>
          <p:cNvPicPr preferRelativeResize="0"/>
          <p:nvPr/>
        </p:nvPicPr>
        <p:blipFill>
          <a:blip r:embed="rId4">
            <a:alphaModFix/>
          </a:blip>
          <a:stretch>
            <a:fillRect/>
          </a:stretch>
        </p:blipFill>
        <p:spPr>
          <a:xfrm>
            <a:off x="400250" y="1897700"/>
            <a:ext cx="8259925" cy="2810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4"/>
          <p:cNvSpPr txBox="1">
            <a:spLocks noGrp="1"/>
          </p:cNvSpPr>
          <p:nvPr>
            <p:ph type="body" idx="1"/>
          </p:nvPr>
        </p:nvSpPr>
        <p:spPr>
          <a:xfrm>
            <a:off x="331900" y="352075"/>
            <a:ext cx="8480700" cy="4446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a:t>6. Help/Support: Received support requests from users and therapists.</a:t>
            </a:r>
            <a:endParaRPr/>
          </a:p>
        </p:txBody>
      </p:sp>
      <p:pic>
        <p:nvPicPr>
          <p:cNvPr id="199" name="Google Shape;199;p24"/>
          <p:cNvPicPr preferRelativeResize="0"/>
          <p:nvPr/>
        </p:nvPicPr>
        <p:blipFill>
          <a:blip r:embed="rId3">
            <a:alphaModFix/>
          </a:blip>
          <a:stretch>
            <a:fillRect/>
          </a:stretch>
        </p:blipFill>
        <p:spPr>
          <a:xfrm>
            <a:off x="2394325" y="787275"/>
            <a:ext cx="4226651" cy="3768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pic>
        <p:nvPicPr>
          <p:cNvPr id="204" name="Google Shape;204;p25"/>
          <p:cNvPicPr preferRelativeResize="0"/>
          <p:nvPr/>
        </p:nvPicPr>
        <p:blipFill>
          <a:blip r:embed="rId3">
            <a:alphaModFix/>
          </a:blip>
          <a:stretch>
            <a:fillRect/>
          </a:stretch>
        </p:blipFill>
        <p:spPr>
          <a:xfrm>
            <a:off x="1611538" y="496400"/>
            <a:ext cx="5920925" cy="4150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6"/>
          <p:cNvSpPr txBox="1">
            <a:spLocks noGrp="1"/>
          </p:cNvSpPr>
          <p:nvPr>
            <p:ph type="title"/>
          </p:nvPr>
        </p:nvSpPr>
        <p:spPr>
          <a:xfrm>
            <a:off x="819150" y="488025"/>
            <a:ext cx="7505700" cy="954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3600" b="1"/>
              <a:t>Future Scope</a:t>
            </a:r>
            <a:endParaRPr sz="3600" b="1"/>
          </a:p>
        </p:txBody>
      </p:sp>
      <p:sp>
        <p:nvSpPr>
          <p:cNvPr id="210" name="Google Shape;210;p26"/>
          <p:cNvSpPr txBox="1">
            <a:spLocks noGrp="1"/>
          </p:cNvSpPr>
          <p:nvPr>
            <p:ph type="body" idx="1"/>
          </p:nvPr>
        </p:nvSpPr>
        <p:spPr>
          <a:xfrm>
            <a:off x="661950" y="1378925"/>
            <a:ext cx="7921500" cy="32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a:t>The future scope of an online therapy platform is vast. Here are some potential future directions for this platform: </a:t>
            </a:r>
            <a:endParaRPr sz="1500"/>
          </a:p>
          <a:p>
            <a:pPr marL="457200" lvl="0" indent="-323850" algn="l" rtl="0">
              <a:spcBef>
                <a:spcPts val="1200"/>
              </a:spcBef>
              <a:spcAft>
                <a:spcPts val="0"/>
              </a:spcAft>
              <a:buSzPts val="1500"/>
              <a:buAutoNum type="arabicPeriod"/>
            </a:pPr>
            <a:r>
              <a:rPr lang="en-GB" sz="1500"/>
              <a:t>In future, the same API can be used for mobile application and android development. </a:t>
            </a:r>
            <a:endParaRPr sz="1500"/>
          </a:p>
          <a:p>
            <a:pPr marL="457200" lvl="0" indent="-323850" algn="l" rtl="0">
              <a:spcBef>
                <a:spcPts val="0"/>
              </a:spcBef>
              <a:spcAft>
                <a:spcPts val="0"/>
              </a:spcAft>
              <a:buSzPts val="1500"/>
              <a:buAutoNum type="arabicPeriod"/>
            </a:pPr>
            <a:r>
              <a:rPr lang="en-GB" sz="1500"/>
              <a:t>Expansion of services: The platform can expand its services to include additional mental health services such as cognitive-behavioral therapy, mindfulness-based therapy, and art therapy. Additionally, the platform can offer specialized services for specific populations such as veterans, LGBTQ+ individuals, and individuals with disabilities.</a:t>
            </a:r>
            <a:endParaRPr sz="1500"/>
          </a:p>
          <a:p>
            <a:pPr marL="457200" lvl="0" indent="-323850" algn="l" rtl="0">
              <a:spcBef>
                <a:spcPts val="0"/>
              </a:spcBef>
              <a:spcAft>
                <a:spcPts val="0"/>
              </a:spcAft>
              <a:buSzPts val="1500"/>
              <a:buAutoNum type="arabicPeriod"/>
            </a:pPr>
            <a:r>
              <a:rPr lang="en-GB" sz="1500"/>
              <a:t>The platform can offer multilingual support to reach non-English speaking users.</a:t>
            </a:r>
            <a:endParaRPr sz="1500"/>
          </a:p>
          <a:p>
            <a:pPr marL="457200" lvl="0" indent="-323850" algn="l" rtl="0">
              <a:spcBef>
                <a:spcPts val="0"/>
              </a:spcBef>
              <a:spcAft>
                <a:spcPts val="0"/>
              </a:spcAft>
              <a:buSzPts val="1500"/>
              <a:buAutoNum type="arabicPeriod"/>
            </a:pPr>
            <a:r>
              <a:rPr lang="en-GB" sz="1500"/>
              <a:t>Collaborating with universities and research institutes to conduct clinical trials and publish research papers.</a:t>
            </a:r>
            <a:endParaRPr sz="1500"/>
          </a:p>
          <a:p>
            <a:pPr marL="0" lvl="0" indent="0" algn="l" rtl="0">
              <a:spcBef>
                <a:spcPts val="1200"/>
              </a:spcBef>
              <a:spcAft>
                <a:spcPts val="12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E48776"/>
            </a:gs>
            <a:gs pos="100000">
              <a:srgbClr val="AC3F2B"/>
            </a:gs>
          </a:gsLst>
          <a:path path="circle">
            <a:fillToRect l="50000" t="50000" r="50000" b="50000"/>
          </a:path>
          <a:tileRect/>
        </a:gradFill>
        <a:effectLst/>
      </p:bgPr>
    </p:bg>
    <p:spTree>
      <p:nvGrpSpPr>
        <p:cNvPr id="1" name="Shape 214"/>
        <p:cNvGrpSpPr/>
        <p:nvPr/>
      </p:nvGrpSpPr>
      <p:grpSpPr>
        <a:xfrm>
          <a:off x="0" y="0"/>
          <a:ext cx="0" cy="0"/>
          <a:chOff x="0" y="0"/>
          <a:chExt cx="0" cy="0"/>
        </a:xfrm>
      </p:grpSpPr>
      <p:sp>
        <p:nvSpPr>
          <p:cNvPr id="215" name="Google Shape;215;p27"/>
          <p:cNvSpPr txBox="1">
            <a:spLocks noGrp="1"/>
          </p:cNvSpPr>
          <p:nvPr>
            <p:ph type="title"/>
          </p:nvPr>
        </p:nvSpPr>
        <p:spPr>
          <a:xfrm>
            <a:off x="819150" y="389875"/>
            <a:ext cx="7505700" cy="7329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3500" b="1"/>
              <a:t>Review of technology</a:t>
            </a:r>
            <a:endParaRPr sz="3500" b="1"/>
          </a:p>
        </p:txBody>
      </p:sp>
      <p:sp>
        <p:nvSpPr>
          <p:cNvPr id="216" name="Google Shape;216;p27"/>
          <p:cNvSpPr txBox="1">
            <a:spLocks noGrp="1"/>
          </p:cNvSpPr>
          <p:nvPr>
            <p:ph type="body" idx="1"/>
          </p:nvPr>
        </p:nvSpPr>
        <p:spPr>
          <a:xfrm>
            <a:off x="617150" y="1122775"/>
            <a:ext cx="4671900" cy="362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a:t>Operating system: Windows 7 or above, Linux, Mac</a:t>
            </a:r>
            <a:endParaRPr sz="1500"/>
          </a:p>
          <a:p>
            <a:pPr marL="0" lvl="0" indent="0" algn="l" rtl="0">
              <a:spcBef>
                <a:spcPts val="1200"/>
              </a:spcBef>
              <a:spcAft>
                <a:spcPts val="0"/>
              </a:spcAft>
              <a:buNone/>
            </a:pPr>
            <a:r>
              <a:rPr lang="en-GB" sz="1500"/>
              <a:t>RAM: 3GB, </a:t>
            </a:r>
            <a:endParaRPr sz="1500"/>
          </a:p>
          <a:p>
            <a:pPr marL="0" lvl="0" indent="0" algn="l" rtl="0">
              <a:spcBef>
                <a:spcPts val="1200"/>
              </a:spcBef>
              <a:spcAft>
                <a:spcPts val="0"/>
              </a:spcAft>
              <a:buNone/>
            </a:pPr>
            <a:r>
              <a:rPr lang="en-GB" sz="1500"/>
              <a:t>Languages (HTML, CSS, Javascript, Python), Framework(Bootstrap, Next.js, Angular JS)</a:t>
            </a:r>
            <a:endParaRPr sz="1500"/>
          </a:p>
          <a:p>
            <a:pPr marL="0" lvl="0" indent="0" algn="l" rtl="0">
              <a:spcBef>
                <a:spcPts val="1200"/>
              </a:spcBef>
              <a:spcAft>
                <a:spcPts val="0"/>
              </a:spcAft>
              <a:buNone/>
            </a:pPr>
            <a:r>
              <a:rPr lang="en-GB" sz="1500"/>
              <a:t>Firebase: Backend-as-a-Service   supplier   Firebase.   It   offers   various   instruments   and administrations to help engineers make top notch applications, extend their client base,and bring  in cash.  It depends on  Google's innovation.  Firebase is  a  NoSQL data application   that   saves   data   in   JSON-like   records</a:t>
            </a:r>
            <a:endParaRPr sz="1500"/>
          </a:p>
          <a:p>
            <a:pPr marL="0" lvl="0" indent="0" algn="l" rtl="0">
              <a:spcBef>
                <a:spcPts val="1200"/>
              </a:spcBef>
              <a:spcAft>
                <a:spcPts val="0"/>
              </a:spcAft>
              <a:buNone/>
            </a:pPr>
            <a:endParaRPr sz="1500"/>
          </a:p>
          <a:p>
            <a:pPr marL="0" lvl="0" indent="0" algn="l" rtl="0">
              <a:spcBef>
                <a:spcPts val="1200"/>
              </a:spcBef>
              <a:spcAft>
                <a:spcPts val="1200"/>
              </a:spcAft>
              <a:buNone/>
            </a:pPr>
            <a:endParaRPr/>
          </a:p>
        </p:txBody>
      </p:sp>
      <p:pic>
        <p:nvPicPr>
          <p:cNvPr id="217" name="Google Shape;217;p27"/>
          <p:cNvPicPr preferRelativeResize="0"/>
          <p:nvPr/>
        </p:nvPicPr>
        <p:blipFill>
          <a:blip r:embed="rId3">
            <a:alphaModFix/>
          </a:blip>
          <a:stretch>
            <a:fillRect/>
          </a:stretch>
        </p:blipFill>
        <p:spPr>
          <a:xfrm>
            <a:off x="5159750" y="1275175"/>
            <a:ext cx="3483201" cy="31731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28"/>
          <p:cNvSpPr txBox="1"/>
          <p:nvPr/>
        </p:nvSpPr>
        <p:spPr>
          <a:xfrm>
            <a:off x="2555300" y="347600"/>
            <a:ext cx="3663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800">
                <a:solidFill>
                  <a:srgbClr val="FF0000"/>
                </a:solidFill>
                <a:latin typeface="Calibri"/>
                <a:ea typeface="Calibri"/>
                <a:cs typeface="Calibri"/>
                <a:sym typeface="Calibri"/>
              </a:rPr>
              <a:t>Quick Overview of the Website</a:t>
            </a:r>
            <a:endParaRPr sz="1800">
              <a:solidFill>
                <a:srgbClr val="FF0000"/>
              </a:solidFill>
              <a:latin typeface="Calibri"/>
              <a:ea typeface="Calibri"/>
              <a:cs typeface="Calibri"/>
              <a:sym typeface="Calibri"/>
            </a:endParaRPr>
          </a:p>
        </p:txBody>
      </p:sp>
      <p:pic>
        <p:nvPicPr>
          <p:cNvPr id="2" name="video">
            <a:hlinkClick r:id="" action="ppaction://media"/>
            <a:extLst>
              <a:ext uri="{FF2B5EF4-FFF2-40B4-BE49-F238E27FC236}">
                <a16:creationId xmlns:a16="http://schemas.microsoft.com/office/drawing/2014/main" id="{0C738D4B-ED5D-9E18-F990-095C7E56408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23900" y="809301"/>
            <a:ext cx="7867650" cy="3986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89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9"/>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sz="5000" b="1"/>
              <a:t>THANK YOU</a:t>
            </a:r>
            <a:endParaRPr sz="50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819150" y="571225"/>
            <a:ext cx="7505700" cy="954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3200" b="1"/>
              <a:t>Literature Survey</a:t>
            </a:r>
            <a:endParaRPr sz="3200" b="1"/>
          </a:p>
        </p:txBody>
      </p:sp>
      <p:sp>
        <p:nvSpPr>
          <p:cNvPr id="135" name="Google Shape;135;p14"/>
          <p:cNvSpPr txBox="1">
            <a:spLocks noGrp="1"/>
          </p:cNvSpPr>
          <p:nvPr>
            <p:ph type="body" idx="1"/>
          </p:nvPr>
        </p:nvSpPr>
        <p:spPr>
          <a:xfrm>
            <a:off x="819150" y="1296750"/>
            <a:ext cx="7505700" cy="3142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400"/>
              <a:t>-&gt;According to India Today Survey 58% of Indian college students experienced a significant increase in their stress levels and severe deterioration in their emotions of anger, anxiety, loneliness, hopelessness, and happiness.</a:t>
            </a:r>
            <a:endParaRPr sz="1400"/>
          </a:p>
          <a:p>
            <a:pPr marL="0" lvl="0" indent="0" algn="l" rtl="0">
              <a:spcBef>
                <a:spcPts val="1200"/>
              </a:spcBef>
              <a:spcAft>
                <a:spcPts val="0"/>
              </a:spcAft>
              <a:buNone/>
            </a:pPr>
            <a:r>
              <a:rPr lang="en-GB" sz="1400"/>
              <a:t>-&gt; #According to 2018 and 2019 student surveys from the American College Health Association (ACHA), about 60% of respondents felt "overwhelming" anxiety, while 40% experienced depression so severe they had difficulty functioning.</a:t>
            </a:r>
            <a:endParaRPr sz="1400"/>
          </a:p>
          <a:p>
            <a:pPr marL="0" lvl="0" indent="0" algn="l" rtl="0">
              <a:spcBef>
                <a:spcPts val="1200"/>
              </a:spcBef>
              <a:spcAft>
                <a:spcPts val="0"/>
              </a:spcAft>
              <a:buNone/>
            </a:pPr>
            <a:r>
              <a:rPr lang="en-GB" sz="1400"/>
              <a:t>-&gt;Mental health is as important as physical health. Mental health includes a person’s emotional, psychological, and social well-being. It affects how a person thinks, feels, and also acts.</a:t>
            </a:r>
            <a:endParaRPr sz="1400"/>
          </a:p>
          <a:p>
            <a:pPr marL="0" lvl="0" indent="0" algn="l" rtl="0">
              <a:spcBef>
                <a:spcPts val="1200"/>
              </a:spcBef>
              <a:spcAft>
                <a:spcPts val="12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E48776"/>
            </a:gs>
            <a:gs pos="100000">
              <a:srgbClr val="AC3F2B"/>
            </a:gs>
          </a:gsLst>
          <a:path path="circle">
            <a:fillToRect l="50000" t="50000" r="50000" b="50000"/>
          </a:path>
          <a:tileRect/>
        </a:gradFill>
        <a:effectLst/>
      </p:bgPr>
    </p:bg>
    <p:spTree>
      <p:nvGrpSpPr>
        <p:cNvPr id="1" name="Shape 139"/>
        <p:cNvGrpSpPr/>
        <p:nvPr/>
      </p:nvGrpSpPr>
      <p:grpSpPr>
        <a:xfrm>
          <a:off x="0" y="0"/>
          <a:ext cx="0" cy="0"/>
          <a:chOff x="0" y="0"/>
          <a:chExt cx="0" cy="0"/>
        </a:xfrm>
      </p:grpSpPr>
      <p:sp>
        <p:nvSpPr>
          <p:cNvPr id="140" name="Google Shape;140;p15"/>
          <p:cNvSpPr txBox="1">
            <a:spLocks noGrp="1"/>
          </p:cNvSpPr>
          <p:nvPr>
            <p:ph type="title"/>
          </p:nvPr>
        </p:nvSpPr>
        <p:spPr>
          <a:xfrm>
            <a:off x="694200" y="446275"/>
            <a:ext cx="7505700" cy="954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3200" b="1"/>
              <a:t>Problem Statement</a:t>
            </a:r>
            <a:endParaRPr sz="3200" b="1"/>
          </a:p>
        </p:txBody>
      </p:sp>
      <p:sp>
        <p:nvSpPr>
          <p:cNvPr id="141" name="Google Shape;141;p15"/>
          <p:cNvSpPr txBox="1">
            <a:spLocks noGrp="1"/>
          </p:cNvSpPr>
          <p:nvPr>
            <p:ph type="body" idx="1"/>
          </p:nvPr>
        </p:nvSpPr>
        <p:spPr>
          <a:xfrm>
            <a:off x="575500" y="1259750"/>
            <a:ext cx="5622600" cy="35022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GB" sz="1600"/>
              <a:t>-&gt; Many individuals seeking mental health services face barriers to accessing traditional in-person therapy, including high costs, long wait times, limited availability of providers, and stigma surrounding seeking help. These barriers can prevent individuals from receiving the necessary support to manage their mental health. Additionally, the COVID-19 pandemic has further highlighted the need for convenient mental health services. </a:t>
            </a:r>
            <a:endParaRPr sz="1600"/>
          </a:p>
          <a:p>
            <a:pPr marL="0" lvl="0" indent="0" algn="l" rtl="0">
              <a:spcBef>
                <a:spcPts val="1200"/>
              </a:spcBef>
              <a:spcAft>
                <a:spcPts val="0"/>
              </a:spcAft>
              <a:buNone/>
            </a:pPr>
            <a:r>
              <a:rPr lang="en-GB" sz="1600"/>
              <a:t>-&gt; Therefore, there is a pressing need for an effective and accessible online therapy platform that can provide affordable and convenient mental health services to individuals in need, regardless of their location or background.</a:t>
            </a:r>
            <a:endParaRPr sz="1600"/>
          </a:p>
          <a:p>
            <a:pPr marL="0" lvl="0" indent="0" algn="l" rtl="0">
              <a:spcBef>
                <a:spcPts val="1200"/>
              </a:spcBef>
              <a:spcAft>
                <a:spcPts val="1200"/>
              </a:spcAft>
              <a:buNone/>
            </a:pPr>
            <a:endParaRPr sz="1400"/>
          </a:p>
        </p:txBody>
      </p:sp>
      <p:pic>
        <p:nvPicPr>
          <p:cNvPr id="142" name="Google Shape;142;p15"/>
          <p:cNvPicPr preferRelativeResize="0"/>
          <p:nvPr/>
        </p:nvPicPr>
        <p:blipFill rotWithShape="1">
          <a:blip r:embed="rId3">
            <a:alphaModFix/>
          </a:blip>
          <a:srcRect r="23983"/>
          <a:stretch/>
        </p:blipFill>
        <p:spPr>
          <a:xfrm>
            <a:off x="6078250" y="1474950"/>
            <a:ext cx="2733799" cy="2663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46"/>
        <p:cNvGrpSpPr/>
        <p:nvPr/>
      </p:nvGrpSpPr>
      <p:grpSpPr>
        <a:xfrm>
          <a:off x="0" y="0"/>
          <a:ext cx="0" cy="0"/>
          <a:chOff x="0" y="0"/>
          <a:chExt cx="0" cy="0"/>
        </a:xfrm>
      </p:grpSpPr>
      <p:sp>
        <p:nvSpPr>
          <p:cNvPr id="147" name="Google Shape;147;p16"/>
          <p:cNvSpPr txBox="1">
            <a:spLocks noGrp="1"/>
          </p:cNvSpPr>
          <p:nvPr>
            <p:ph type="title"/>
          </p:nvPr>
        </p:nvSpPr>
        <p:spPr>
          <a:xfrm>
            <a:off x="819150" y="720675"/>
            <a:ext cx="7505700" cy="954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3300" b="1"/>
              <a:t>Novelty of the idea</a:t>
            </a:r>
            <a:endParaRPr sz="3300" b="1"/>
          </a:p>
        </p:txBody>
      </p:sp>
      <p:sp>
        <p:nvSpPr>
          <p:cNvPr id="148" name="Google Shape;148;p16"/>
          <p:cNvSpPr txBox="1">
            <a:spLocks noGrp="1"/>
          </p:cNvSpPr>
          <p:nvPr>
            <p:ph type="body" idx="1"/>
          </p:nvPr>
        </p:nvSpPr>
        <p:spPr>
          <a:xfrm>
            <a:off x="819150" y="1619525"/>
            <a:ext cx="7505700" cy="2819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500"/>
              <a:t>UNITy can provide personalized therapy sessions, based on individual needs and preferences. Additionally, the platform can incorporate features such as chatbots, online assessments, and virtual reality therapy sessions, which can provide a more engaging and immersive mental health experience.</a:t>
            </a:r>
            <a:endParaRPr sz="1500"/>
          </a:p>
          <a:p>
            <a:pPr marL="0" lvl="0" indent="0" algn="l" rtl="0">
              <a:spcBef>
                <a:spcPts val="1200"/>
              </a:spcBef>
              <a:spcAft>
                <a:spcPts val="0"/>
              </a:spcAft>
              <a:buNone/>
            </a:pPr>
            <a:r>
              <a:rPr lang="en-GB" sz="1500"/>
              <a:t>The user has the flexibility to remain anonymous or disclose their identities and connect with specific therapists and support groups. Also, the platform provides its customers with podcasts by famous book writers and individuals with relevant experiences. The idea is to promote a more university based approach than individual support which can act as a fundraiser too.</a:t>
            </a:r>
            <a:endParaRPr sz="1500"/>
          </a:p>
          <a:p>
            <a:pPr marL="0" lvl="0" indent="0" algn="l" rtl="0">
              <a:spcBef>
                <a:spcPts val="12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E48776"/>
            </a:gs>
            <a:gs pos="100000">
              <a:srgbClr val="AC3F2B"/>
            </a:gs>
          </a:gsLst>
          <a:path path="circle">
            <a:fillToRect l="50000" t="50000" r="50000" b="50000"/>
          </a:path>
          <a:tileRect/>
        </a:gradFill>
        <a:effectLst/>
      </p:bgPr>
    </p:bg>
    <p:spTree>
      <p:nvGrpSpPr>
        <p:cNvPr id="1" name="Shape 152"/>
        <p:cNvGrpSpPr/>
        <p:nvPr/>
      </p:nvGrpSpPr>
      <p:grpSpPr>
        <a:xfrm>
          <a:off x="0" y="0"/>
          <a:ext cx="0" cy="0"/>
          <a:chOff x="0" y="0"/>
          <a:chExt cx="0" cy="0"/>
        </a:xfrm>
      </p:grpSpPr>
      <p:sp>
        <p:nvSpPr>
          <p:cNvPr id="153" name="Google Shape;153;p17"/>
          <p:cNvSpPr txBox="1">
            <a:spLocks noGrp="1"/>
          </p:cNvSpPr>
          <p:nvPr>
            <p:ph type="title"/>
          </p:nvPr>
        </p:nvSpPr>
        <p:spPr>
          <a:xfrm>
            <a:off x="819150" y="567925"/>
            <a:ext cx="7505700" cy="791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3300" b="1"/>
              <a:t>Solution Approach</a:t>
            </a:r>
            <a:endParaRPr sz="3300" b="1"/>
          </a:p>
        </p:txBody>
      </p:sp>
      <p:sp>
        <p:nvSpPr>
          <p:cNvPr id="154" name="Google Shape;154;p17"/>
          <p:cNvSpPr txBox="1">
            <a:spLocks noGrp="1"/>
          </p:cNvSpPr>
          <p:nvPr>
            <p:ph type="body" idx="1"/>
          </p:nvPr>
        </p:nvSpPr>
        <p:spPr>
          <a:xfrm>
            <a:off x="819150" y="1263575"/>
            <a:ext cx="7505700" cy="3175500"/>
          </a:xfrm>
          <a:prstGeom prst="rect">
            <a:avLst/>
          </a:prstGeom>
        </p:spPr>
        <p:txBody>
          <a:bodyPr spcFirstLastPara="1" wrap="square" lIns="91425" tIns="91425" rIns="91425" bIns="91425" anchor="t" anchorCtr="0">
            <a:normAutofit/>
          </a:bodyPr>
          <a:lstStyle/>
          <a:p>
            <a:pPr marL="457200" lvl="0" indent="-336550" algn="l" rtl="0">
              <a:spcBef>
                <a:spcPts val="0"/>
              </a:spcBef>
              <a:spcAft>
                <a:spcPts val="0"/>
              </a:spcAft>
              <a:buSzPts val="1700"/>
              <a:buAutoNum type="arabicPeriod"/>
            </a:pPr>
            <a:r>
              <a:rPr lang="en-GB" sz="1700"/>
              <a:t>Conduct user research</a:t>
            </a:r>
            <a:endParaRPr sz="1700"/>
          </a:p>
          <a:p>
            <a:pPr marL="457200" lvl="0" indent="-336550" algn="l" rtl="0">
              <a:spcBef>
                <a:spcPts val="0"/>
              </a:spcBef>
              <a:spcAft>
                <a:spcPts val="0"/>
              </a:spcAft>
              <a:buSzPts val="1700"/>
              <a:buAutoNum type="arabicPeriod"/>
            </a:pPr>
            <a:r>
              <a:rPr lang="en-GB" sz="1700"/>
              <a:t>Develop a user-centric platform</a:t>
            </a:r>
            <a:endParaRPr sz="1700"/>
          </a:p>
          <a:p>
            <a:pPr marL="457200" lvl="0" indent="-336550" algn="l" rtl="0">
              <a:spcBef>
                <a:spcPts val="0"/>
              </a:spcBef>
              <a:spcAft>
                <a:spcPts val="0"/>
              </a:spcAft>
              <a:buSzPts val="1700"/>
              <a:buAutoNum type="arabicPeriod"/>
            </a:pPr>
            <a:r>
              <a:rPr lang="en-GB" sz="1700"/>
              <a:t>Ensure privacy and security</a:t>
            </a:r>
            <a:endParaRPr sz="1700"/>
          </a:p>
          <a:p>
            <a:pPr marL="457200" lvl="0" indent="-336550" algn="l" rtl="0">
              <a:spcBef>
                <a:spcPts val="0"/>
              </a:spcBef>
              <a:spcAft>
                <a:spcPts val="0"/>
              </a:spcAft>
              <a:buSzPts val="1700"/>
              <a:buAutoNum type="arabicPeriod"/>
            </a:pPr>
            <a:r>
              <a:rPr lang="en-GB" sz="1700"/>
              <a:t>Recruit qualified therapists</a:t>
            </a:r>
            <a:endParaRPr sz="1700"/>
          </a:p>
          <a:p>
            <a:pPr marL="457200" lvl="0" indent="-336550" algn="l" rtl="0">
              <a:spcBef>
                <a:spcPts val="0"/>
              </a:spcBef>
              <a:spcAft>
                <a:spcPts val="0"/>
              </a:spcAft>
              <a:buSzPts val="1700"/>
              <a:buAutoNum type="arabicPeriod"/>
            </a:pPr>
            <a:r>
              <a:rPr lang="en-GB" sz="1700"/>
              <a:t>Offer flexible payment options( to be or not be added)</a:t>
            </a:r>
            <a:endParaRPr sz="1700"/>
          </a:p>
          <a:p>
            <a:pPr marL="457200" lvl="0" indent="-336550" algn="l" rtl="0">
              <a:spcBef>
                <a:spcPts val="0"/>
              </a:spcBef>
              <a:spcAft>
                <a:spcPts val="0"/>
              </a:spcAft>
              <a:buSzPts val="1700"/>
              <a:buAutoNum type="arabicPeriod"/>
            </a:pPr>
            <a:r>
              <a:rPr lang="en-GB" sz="1700"/>
              <a:t>Launch and promote the platform</a:t>
            </a:r>
            <a:endParaRPr sz="1700"/>
          </a:p>
          <a:p>
            <a:pPr marL="457200" lvl="0" indent="-336550" algn="l" rtl="0">
              <a:spcBef>
                <a:spcPts val="0"/>
              </a:spcBef>
              <a:spcAft>
                <a:spcPts val="0"/>
              </a:spcAft>
              <a:buSzPts val="1700"/>
              <a:buAutoNum type="arabicPeriod"/>
            </a:pPr>
            <a:r>
              <a:rPr lang="en-GB" sz="1700"/>
              <a:t>Gather user feedback</a:t>
            </a:r>
            <a:endParaRPr sz="1700"/>
          </a:p>
          <a:p>
            <a:pPr marL="457200" lvl="0" indent="-336550" algn="l" rtl="0">
              <a:spcBef>
                <a:spcPts val="0"/>
              </a:spcBef>
              <a:spcAft>
                <a:spcPts val="0"/>
              </a:spcAft>
              <a:buSzPts val="1700"/>
              <a:buAutoNum type="arabicPeriod"/>
            </a:pPr>
            <a:r>
              <a:rPr lang="en-GB" sz="1700"/>
              <a:t>Gives multiple option to connect and talk freely without any fear of security</a:t>
            </a:r>
            <a:endParaRPr sz="17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377750" y="418725"/>
            <a:ext cx="2750700" cy="2153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3500" b="1"/>
              <a:t>System architecture flow</a:t>
            </a:r>
            <a:endParaRPr sz="3500" b="1"/>
          </a:p>
        </p:txBody>
      </p:sp>
      <p:pic>
        <p:nvPicPr>
          <p:cNvPr id="160" name="Google Shape;160;p18"/>
          <p:cNvPicPr preferRelativeResize="0"/>
          <p:nvPr/>
        </p:nvPicPr>
        <p:blipFill>
          <a:blip r:embed="rId3">
            <a:alphaModFix/>
          </a:blip>
          <a:stretch>
            <a:fillRect/>
          </a:stretch>
        </p:blipFill>
        <p:spPr>
          <a:xfrm>
            <a:off x="3416375" y="283600"/>
            <a:ext cx="4827925" cy="45762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9"/>
          <p:cNvSpPr txBox="1">
            <a:spLocks noGrp="1"/>
          </p:cNvSpPr>
          <p:nvPr>
            <p:ph type="title"/>
          </p:nvPr>
        </p:nvSpPr>
        <p:spPr>
          <a:xfrm>
            <a:off x="819150" y="296100"/>
            <a:ext cx="7505700" cy="954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sz="3300" b="1"/>
              <a:t>Web application features</a:t>
            </a:r>
            <a:endParaRPr sz="3300" b="1"/>
          </a:p>
        </p:txBody>
      </p:sp>
      <p:sp>
        <p:nvSpPr>
          <p:cNvPr id="166" name="Google Shape;166;p19"/>
          <p:cNvSpPr txBox="1">
            <a:spLocks noGrp="1"/>
          </p:cNvSpPr>
          <p:nvPr>
            <p:ph type="body" idx="1"/>
          </p:nvPr>
        </p:nvSpPr>
        <p:spPr>
          <a:xfrm>
            <a:off x="671125" y="1021375"/>
            <a:ext cx="7653600" cy="37488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AutoNum type="arabicPeriod"/>
            </a:pPr>
            <a:r>
              <a:rPr lang="en-GB"/>
              <a:t>Sign-up and Login: When you open the sign-up process, you’ll be required to create a nickname and password and give a valid email address to verify. With the ID and password you can access the platform.</a:t>
            </a:r>
            <a:endParaRPr/>
          </a:p>
          <a:p>
            <a:pPr marL="0" lvl="0" indent="0" algn="l" rtl="0">
              <a:spcBef>
                <a:spcPts val="1200"/>
              </a:spcBef>
              <a:spcAft>
                <a:spcPts val="1200"/>
              </a:spcAft>
              <a:buNone/>
            </a:pPr>
            <a:endParaRPr/>
          </a:p>
        </p:txBody>
      </p:sp>
      <p:pic>
        <p:nvPicPr>
          <p:cNvPr id="167" name="Google Shape;167;p19"/>
          <p:cNvPicPr preferRelativeResize="0"/>
          <p:nvPr/>
        </p:nvPicPr>
        <p:blipFill>
          <a:blip r:embed="rId3">
            <a:alphaModFix/>
          </a:blip>
          <a:stretch>
            <a:fillRect/>
          </a:stretch>
        </p:blipFill>
        <p:spPr>
          <a:xfrm>
            <a:off x="4688750" y="1658200"/>
            <a:ext cx="3844027" cy="3137651"/>
          </a:xfrm>
          <a:prstGeom prst="rect">
            <a:avLst/>
          </a:prstGeom>
          <a:noFill/>
          <a:ln>
            <a:noFill/>
          </a:ln>
        </p:spPr>
      </p:pic>
      <p:pic>
        <p:nvPicPr>
          <p:cNvPr id="168" name="Google Shape;168;p19"/>
          <p:cNvPicPr preferRelativeResize="0"/>
          <p:nvPr/>
        </p:nvPicPr>
        <p:blipFill>
          <a:blip r:embed="rId4">
            <a:alphaModFix/>
          </a:blip>
          <a:stretch>
            <a:fillRect/>
          </a:stretch>
        </p:blipFill>
        <p:spPr>
          <a:xfrm>
            <a:off x="819150" y="1658212"/>
            <a:ext cx="3310650" cy="3137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0"/>
          <p:cNvSpPr txBox="1">
            <a:spLocks noGrp="1"/>
          </p:cNvSpPr>
          <p:nvPr>
            <p:ph type="body" idx="1"/>
          </p:nvPr>
        </p:nvSpPr>
        <p:spPr>
          <a:xfrm>
            <a:off x="368575" y="397900"/>
            <a:ext cx="8361600" cy="4401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a:t>2.    Dashboard: Dashboard will help to know about daily activity in a summary way. </a:t>
            </a:r>
            <a:endParaRPr/>
          </a:p>
        </p:txBody>
      </p:sp>
      <p:pic>
        <p:nvPicPr>
          <p:cNvPr id="174" name="Google Shape;174;p20"/>
          <p:cNvPicPr preferRelativeResize="0"/>
          <p:nvPr/>
        </p:nvPicPr>
        <p:blipFill rotWithShape="1">
          <a:blip r:embed="rId3">
            <a:alphaModFix/>
          </a:blip>
          <a:srcRect t="8182" b="5781"/>
          <a:stretch/>
        </p:blipFill>
        <p:spPr>
          <a:xfrm>
            <a:off x="436850" y="826725"/>
            <a:ext cx="8051102" cy="3762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1"/>
          <p:cNvSpPr txBox="1">
            <a:spLocks noGrp="1"/>
          </p:cNvSpPr>
          <p:nvPr>
            <p:ph type="body" idx="1"/>
          </p:nvPr>
        </p:nvSpPr>
        <p:spPr>
          <a:xfrm>
            <a:off x="377750" y="361225"/>
            <a:ext cx="8398200" cy="44559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AutoNum type="arabicPeriod"/>
            </a:pPr>
            <a:r>
              <a:rPr lang="en-GB"/>
              <a:t>Manage Live Sessions and Podcasts: Admin will have all details about where its live session is going on, who created, time and everything. </a:t>
            </a:r>
            <a:endParaRPr/>
          </a:p>
          <a:p>
            <a:pPr marL="0" lvl="0" indent="0" algn="l" rtl="0">
              <a:spcBef>
                <a:spcPts val="1200"/>
              </a:spcBef>
              <a:spcAft>
                <a:spcPts val="1200"/>
              </a:spcAft>
              <a:buNone/>
            </a:pPr>
            <a:endParaRPr/>
          </a:p>
        </p:txBody>
      </p:sp>
      <p:pic>
        <p:nvPicPr>
          <p:cNvPr id="180" name="Google Shape;180;p21"/>
          <p:cNvPicPr preferRelativeResize="0"/>
          <p:nvPr/>
        </p:nvPicPr>
        <p:blipFill>
          <a:blip r:embed="rId3">
            <a:alphaModFix/>
          </a:blip>
          <a:stretch>
            <a:fillRect/>
          </a:stretch>
        </p:blipFill>
        <p:spPr>
          <a:xfrm>
            <a:off x="317225" y="1100825"/>
            <a:ext cx="8509549" cy="3456226"/>
          </a:xfrm>
          <a:prstGeom prst="rect">
            <a:avLst/>
          </a:prstGeom>
          <a:noFill/>
          <a:ln>
            <a:noFill/>
          </a:ln>
        </p:spPr>
      </p:pic>
    </p:spTree>
  </p:cSld>
  <p:clrMapOvr>
    <a:masterClrMapping/>
  </p:clrMapOvr>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800</Words>
  <Application>Microsoft Office PowerPoint</Application>
  <PresentationFormat>On-screen Show (16:9)</PresentationFormat>
  <Paragraphs>45</Paragraphs>
  <Slides>17</Slides>
  <Notes>17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Nunito</vt:lpstr>
      <vt:lpstr>Calibri</vt:lpstr>
      <vt:lpstr>Arial</vt:lpstr>
      <vt:lpstr>Shift</vt:lpstr>
      <vt:lpstr>HeartsEase - A Mental Health Expert</vt:lpstr>
      <vt:lpstr>Literature Survey</vt:lpstr>
      <vt:lpstr>Problem Statement</vt:lpstr>
      <vt:lpstr>Novelty of the idea</vt:lpstr>
      <vt:lpstr>Solution Approach</vt:lpstr>
      <vt:lpstr>System architecture flow</vt:lpstr>
      <vt:lpstr>Web application features</vt:lpstr>
      <vt:lpstr>PowerPoint Presentation</vt:lpstr>
      <vt:lpstr>PowerPoint Presentation</vt:lpstr>
      <vt:lpstr>PowerPoint Presentation</vt:lpstr>
      <vt:lpstr>PowerPoint Presentation</vt:lpstr>
      <vt:lpstr>PowerPoint Presentation</vt:lpstr>
      <vt:lpstr>PowerPoint Presentation</vt:lpstr>
      <vt:lpstr>Future Scope</vt:lpstr>
      <vt:lpstr>Review of technology</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U-NITy - A Mental Health Expert</dc:title>
  <cp:lastModifiedBy>RANJAN  KUMAR</cp:lastModifiedBy>
  <cp:revision>2</cp:revision>
  <dcterms:modified xsi:type="dcterms:W3CDTF">2023-08-20T16:07:48Z</dcterms:modified>
</cp:coreProperties>
</file>